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58" r:id="rId11"/>
    <p:sldId id="257" r:id="rId12"/>
    <p:sldId id="279" r:id="rId13"/>
    <p:sldId id="278" r:id="rId14"/>
    <p:sldId id="277" r:id="rId15"/>
    <p:sldId id="276" r:id="rId16"/>
    <p:sldId id="280" r:id="rId17"/>
    <p:sldId id="281" r:id="rId18"/>
    <p:sldId id="282" r:id="rId19"/>
    <p:sldId id="259" r:id="rId20"/>
    <p:sldId id="260" r:id="rId21"/>
    <p:sldId id="266" r:id="rId22"/>
    <p:sldId id="263" r:id="rId23"/>
    <p:sldId id="264" r:id="rId24"/>
    <p:sldId id="265" r:id="rId25"/>
    <p:sldId id="262" r:id="rId26"/>
    <p:sldId id="267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CB49F3-43D6-D192-6FFD-09AF231BD5F4}" v="12" dt="2024-10-30T00:25:51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41924-0448-CF70-B7E0-F656738D4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56F914-F971-C4E4-C842-5A830D638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F624D9-230F-12FD-21CA-7D625CAB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5F673-6ED5-DB2B-9027-EBE8A8E0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F854D4-A0B2-8066-A72E-6272FAD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9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A1D7E-7F97-B130-E92F-295C6B05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F66CFF-10F0-4544-81B6-9D5CACDCC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465CB-5C1D-76BD-9F47-FFFE3C43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3A8DD3-B49B-8001-C490-D00EFE53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C49596-EEDC-E9D1-9161-B701D91A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1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9C3699-1B70-8E30-41DD-FB13DCA58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EAAF5A-7A87-DE92-713F-5B19CB235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59A435-8C54-06DA-B954-7A61191E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ED8F1-5DBB-0BA9-F16F-995C5194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D51B0E-564B-2CB6-1FB2-A728C7B2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17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19253-B6F7-4AAE-A3C7-E3F9CBEC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C7C69-6039-CAED-257E-B4BF1C37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FA044-267F-6068-BDDE-1854D2BE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6755EC-6A93-2C24-323F-1C76C7D8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2DF4AA-7794-9D68-E638-6C5FAD0C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D4315-FB4E-65FD-64B8-49573EF5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222ECF-0886-75FE-90AB-5B701BE8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020BBE-8B7F-5CF8-2272-A973C479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AC3C97-A85B-81BC-4A3A-0C6B2E86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3852A7-8647-F64A-61DA-80A60DCA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03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34EC8-9A02-FEBB-E65B-EA251CF6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F4EEE0-05E6-8D7E-FA71-72B878A97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3606A5-2394-AC75-1377-AA1E1A561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F6A814-0CD7-7727-BA27-AAEFDAF9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E77D49-D771-464D-C24F-357AD0DA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22114C-CE73-88C6-BF06-8512AA3E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70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93827-28A1-5436-F54C-7ECCEEF6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BF9796-F3AC-408D-DB14-30C47F658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6015BB-3B1C-5FE6-4CFA-28CC9D31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68CEBF-C76A-E88F-7577-DB319A065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F0E8CA-BB9E-D9EA-982A-74DD2147E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77FAA00-5CE4-A52B-E904-9B119DB3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1A1060-6786-340A-FD8A-77FC3E5F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3804021-2BB2-1482-74C0-5D9015E8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898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80CCC-74A7-C99F-A0AB-B81801D2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D1BB57-8C61-1626-50F8-1B9D1F83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41503C-AE77-A072-B0CA-D22FF42E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E38DC0-CC02-4135-090E-72E88DBC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99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6B53E6-3B24-9B3D-E8D4-DCA1ECFF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B13E02-06BF-717A-D34B-99B5D9711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60F8E9-5234-B635-B244-4AC1702E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87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FE816-FC64-87F0-315F-A1101148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936D1F-173A-B352-91B4-860260CF3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F89B9F-A873-B966-E28B-ACDA900EF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DF415D-3E35-FDFD-D303-E78127C7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787476-608D-01CB-14F4-E5DA4F31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6573DF-FDBC-E956-761E-6CA5F19F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11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58E72-83C5-15B6-2E11-F39EF60C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8A59C7-73DF-F42E-5333-4957FD95D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1529E5-CC5E-5373-D690-7E5C46083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9EB4DD-0755-BE45-6C6F-ED385AEE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A4369D-A229-37A8-FACE-822FE6F35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810F8C-0804-5CAB-E614-79A2BF56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89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46A1A6-5F3F-9402-91EF-EDEB44CA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A2727-22C1-54A3-BA94-25740D9E9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4354C2-081A-0BDB-B5B7-48D1F692A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518BA-AB74-4B04-B123-067489B6E095}" type="datetimeFigureOut">
              <a:rPr lang="pt-BR" smtClean="0"/>
              <a:t>01/11/2024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2BB49-7685-3C95-53C7-CF379268E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DAE30A-D16F-D0BB-4446-C938DEC7A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54D9-A092-4240-9EDC-7B2AE3A99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03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15.png"/><Relationship Id="rId4" Type="http://schemas.openxmlformats.org/officeDocument/2006/relationships/audio" Target="../media/media2.mp3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0.jp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aistudios.com/p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ynthesia.io/" TargetMode="External"/><Relationship Id="rId5" Type="http://schemas.openxmlformats.org/officeDocument/2006/relationships/hyperlink" Target="https://pt.miocreate.com/ai-voice-generator.html" TargetMode="External"/><Relationship Id="rId4" Type="http://schemas.openxmlformats.org/officeDocument/2006/relationships/hyperlink" Target="https://chatgpt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326571" y="569167"/>
            <a:ext cx="42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OFICINA: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C88E3B-3571-E50B-8EC2-7EB5ACED7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49" y="5338954"/>
            <a:ext cx="1586503" cy="13688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14A8BDE-4260-F129-FC5C-A9545EA70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2" y="5370303"/>
            <a:ext cx="2264899" cy="11823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0E9CBC-99BB-8D88-3B80-B9BAF9AD4FF0}"/>
              </a:ext>
            </a:extLst>
          </p:cNvPr>
          <p:cNvSpPr txBox="1"/>
          <p:nvPr/>
        </p:nvSpPr>
        <p:spPr>
          <a:xfrm>
            <a:off x="446861" y="2061665"/>
            <a:ext cx="11642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D5C6B5A-D0D5-D31A-6FA0-D63F2569BBF8}"/>
              </a:ext>
            </a:extLst>
          </p:cNvPr>
          <p:cNvSpPr/>
          <p:nvPr/>
        </p:nvSpPr>
        <p:spPr>
          <a:xfrm>
            <a:off x="80709" y="4250368"/>
            <a:ext cx="4709160" cy="2532512"/>
          </a:xfrm>
          <a:prstGeom prst="rect">
            <a:avLst/>
          </a:prstGeom>
          <a:noFill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Ana Carolina Peregrino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Gabriel de Araújo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Gustavo Vilas Boas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João Gustavo Pires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Larissa Lima</a:t>
            </a:r>
          </a:p>
          <a:p>
            <a:pPr marL="360000" indent="-457200" algn="just">
              <a:lnSpc>
                <a:spcPts val="2800"/>
              </a:lnSpc>
              <a:spcAft>
                <a:spcPts val="400"/>
              </a:spcAft>
              <a:buFontTx/>
              <a:buChar char="-"/>
            </a:pP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Luís Otávio Alves</a:t>
            </a:r>
          </a:p>
          <a:p>
            <a:pPr marL="457200" indent="-457200" algn="just">
              <a:lnSpc>
                <a:spcPts val="2800"/>
              </a:lnSpc>
              <a:buFontTx/>
              <a:buChar char="-"/>
            </a:pPr>
            <a:endParaRPr lang="pt-BR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ts val="2800"/>
              </a:lnSpc>
              <a:buFontTx/>
              <a:buChar char="-"/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99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A engenharia social: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Termo empregado para definir uma técnica de manipulação que explora erros, fraquezas e vulnerabilidades das pessoas, a fim de obter vantagens:</a:t>
            </a:r>
          </a:p>
          <a:p>
            <a:pPr marL="1943100" lvl="3" indent="-571500">
              <a:spcBef>
                <a:spcPts val="1200"/>
              </a:spcBef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Medo</a:t>
            </a: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Ganância</a:t>
            </a: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Confiança</a:t>
            </a:r>
          </a:p>
          <a:p>
            <a:pPr marL="1943100" lvl="3" indent="-5715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Empatia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1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716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Phishing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Um dos meios mais simples, onde o golpista lança a semente e espera a “isca” pegar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Baiting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pt-BR" sz="3600" dirty="0"/>
              <a:t>Parecido com </a:t>
            </a:r>
            <a:r>
              <a:rPr lang="pt-BR" sz="3600" i="1" dirty="0" err="1"/>
              <a:t>Phishing</a:t>
            </a:r>
            <a:r>
              <a:rPr lang="pt-BR" sz="3600" dirty="0"/>
              <a:t>, mas com métodos diferentes de obtenção de dados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Scareware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Um método que obtém vantagens á partir do medo/susto de algo acontecendo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I.A. generativa: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/>
              <a:t>Criação de conteúdos inéditos à partir de fragmentos originais ou do zero</a:t>
            </a: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78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C6833-3597-46CC-AE14-1826A1CC3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1E30E5-89C9-662F-EADC-AD2AB9D05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F205351-35DF-C520-05F9-38D6340758D1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34BBCF4-A4CF-BD51-1D43-2788BC0C8A95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BDDFCBC-559B-D00E-7327-684A3579E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84" r="22836" b="5653"/>
          <a:stretch/>
        </p:blipFill>
        <p:spPr>
          <a:xfrm>
            <a:off x="3251579" y="2482603"/>
            <a:ext cx="5688841" cy="3592802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07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5177C-626C-94AA-8976-26A729C38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B9D4CE9-DAB5-3CAD-08A0-DA81701D0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0C608D5-14FC-BC49-9C6E-6CC910F6E8BF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7ADF54F-5DF9-1E1D-FA19-942C46A26C76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5C6ECF-841A-2B66-6339-560FD2E8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3519" y="2902998"/>
            <a:ext cx="8724962" cy="264952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34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CE7B7-0E03-6034-26E6-1D6F07361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C5A55BD-280B-1574-C03E-2FF2C21B0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BFDDCC-1C91-2FA8-4A8A-F8C61E3FC26F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E235EFA-E0BA-D9C7-95FB-CD569D783D0C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AC3A04-4067-E32D-92F5-EC69D5F39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596" y="2079721"/>
            <a:ext cx="4594807" cy="455534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44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1CC19-EDB5-E162-E3E0-507A67FE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8E9B1DC-8FAE-00A0-93FB-A3501615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976A70F-0D13-5DD5-62A6-8CD4AF289E3C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F30BE84-5706-13E5-BA96-5C8EE7D66AF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CB895BC-DC1D-8DEA-1321-F4AC5504B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4521" y="2350894"/>
            <a:ext cx="6242956" cy="3939282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78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FEFE8-0425-35B3-C1DF-11A37C08A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B8E842B-FA0A-1F68-5DBE-BEFC2278A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A68C23E-FA16-7DAE-6866-99F3D8C11E70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8E98E38-DF41-5BC1-7E9D-76198941AFD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74A217-184A-F150-4546-AFDC5C2DB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8084" y="2130641"/>
            <a:ext cx="9315831" cy="4351024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252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C47C0-7DB1-C702-44CB-4B9A5FF12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0096D3-1D33-8B18-A236-C4165302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ACBFA4-4D90-6D16-E763-0397A8DD5984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438CF5B-BFDF-4604-68B8-8F376D661C8E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63EFA6-FD68-EE84-410B-E201DA37F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1420" y="2104008"/>
            <a:ext cx="8749160" cy="4393794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583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E73F5-D345-8D1A-6C10-0C51C784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D17DF57-FBBA-8821-77E6-CE5EF950C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85DC04C-A275-3691-1A17-B4E2C99C7188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E48DAFD-BD1B-23CE-0C73-0A0B298B3C60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7A8CC0-19E3-1FB0-23DD-0B7CE609C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9283" y="2048337"/>
            <a:ext cx="8733433" cy="4405077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89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Loja com frutas e verduras&#10;&#10;Descrição gerada automaticamente">
            <a:extLst>
              <a:ext uri="{FF2B5EF4-FFF2-40B4-BE49-F238E27FC236}">
                <a16:creationId xmlns:a16="http://schemas.microsoft.com/office/drawing/2014/main" id="{252D7424-F3DB-0A86-2742-5A993F7C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521" y="2285331"/>
            <a:ext cx="6242956" cy="407040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857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0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0" y="-3638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Conhecendo o grupo e as expectativas sobre o tema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3"/>
            <a:ext cx="12192000" cy="50012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8797CE7-D1F5-66BD-C7C5-EC4205C26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59024"/>
            <a:ext cx="121920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Capacitar sobre prevenção de golpes voltados para idosos.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BR" altLang="pt-BR" sz="2800" dirty="0"/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Interação Inicial: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Alguém já ouviu falar de golpes comuns?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Alguém já passou por uma situação suspeita?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Participação: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Compartilhem suas experiências e dúvidas sobre o tema </a:t>
            </a:r>
          </a:p>
        </p:txBody>
      </p:sp>
    </p:spTree>
    <p:extLst>
      <p:ext uri="{BB962C8B-B14F-4D97-AF65-F5344CB8AC3E}">
        <p14:creationId xmlns:p14="http://schemas.microsoft.com/office/powerpoint/2010/main" val="153652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Pessoas sentadas em uma praia&#10;&#10;Descrição gerada automaticamente">
            <a:extLst>
              <a:ext uri="{FF2B5EF4-FFF2-40B4-BE49-F238E27FC236}">
                <a16:creationId xmlns:a16="http://schemas.microsoft.com/office/drawing/2014/main" id="{0983C606-71D9-2468-C301-38B5DEBBE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03" y="2285331"/>
            <a:ext cx="4866791" cy="4070408"/>
          </a:xfrm>
          <a:prstGeom prst="rect">
            <a:avLst/>
          </a:prstGeom>
          <a:effectLst>
            <a:outerShdw blurRad="88900" dist="127000" dir="6600000">
              <a:srgbClr val="000000">
                <a:alpha val="4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7025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LULA - OFICINA">
            <a:hlinkClick r:id="" action="ppaction://media"/>
            <a:extLst>
              <a:ext uri="{FF2B5EF4-FFF2-40B4-BE49-F238E27FC236}">
                <a16:creationId xmlns:a16="http://schemas.microsoft.com/office/drawing/2014/main" id="{B8A64CAB-4052-0ED6-9524-16F1C57D1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2783087"/>
            <a:ext cx="609600" cy="6096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C923F23-F5C6-FFEA-2701-65A7FAEFF209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Presidente Lula: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71D078-8284-B1CA-733B-B114D39E9A66}"/>
              </a:ext>
            </a:extLst>
          </p:cNvPr>
          <p:cNvSpPr txBox="1"/>
          <p:nvPr/>
        </p:nvSpPr>
        <p:spPr>
          <a:xfrm>
            <a:off x="68422" y="3385853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William Bonner:</a:t>
            </a:r>
          </a:p>
        </p:txBody>
      </p:sp>
      <p:pic>
        <p:nvPicPr>
          <p:cNvPr id="9" name="BONNER - OFICINA">
            <a:hlinkClick r:id="" action="ppaction://media"/>
            <a:extLst>
              <a:ext uri="{FF2B5EF4-FFF2-40B4-BE49-F238E27FC236}">
                <a16:creationId xmlns:a16="http://schemas.microsoft.com/office/drawing/2014/main" id="{825F0229-45D8-BB5A-4CFF-A6A1DC60CF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4195994"/>
            <a:ext cx="609600" cy="6096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75DFBCD-0EA2-7523-2E04-0D2AF1F6AB50}"/>
              </a:ext>
            </a:extLst>
          </p:cNvPr>
          <p:cNvSpPr txBox="1"/>
          <p:nvPr/>
        </p:nvSpPr>
        <p:spPr>
          <a:xfrm>
            <a:off x="0" y="480559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Fausto Silva (Faustão):</a:t>
            </a:r>
          </a:p>
        </p:txBody>
      </p:sp>
      <p:pic>
        <p:nvPicPr>
          <p:cNvPr id="11" name="FAUSTÃO - OFICINA">
            <a:hlinkClick r:id="" action="ppaction://media"/>
            <a:extLst>
              <a:ext uri="{FF2B5EF4-FFF2-40B4-BE49-F238E27FC236}">
                <a16:creationId xmlns:a16="http://schemas.microsoft.com/office/drawing/2014/main" id="{6AA7D13C-783E-A4F5-E34A-98B18CD3149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685" y="5615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8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6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oficina_reduzido">
            <a:hlinkClick r:id="" action="ppaction://media"/>
            <a:extLst>
              <a:ext uri="{FF2B5EF4-FFF2-40B4-BE49-F238E27FC236}">
                <a16:creationId xmlns:a16="http://schemas.microsoft.com/office/drawing/2014/main" id="{4BAB7FF3-47BD-C061-2E43-984660FBB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6979" y="2465663"/>
            <a:ext cx="6718041" cy="3778898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13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5CCC3E-518A-585F-3C13-124859880B23}"/>
              </a:ext>
            </a:extLst>
          </p:cNvPr>
          <p:cNvSpPr txBox="1"/>
          <p:nvPr/>
        </p:nvSpPr>
        <p:spPr>
          <a:xfrm>
            <a:off x="8341567" y="2094355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BF437A-0669-9EFE-F107-94BED3ED2903}"/>
              </a:ext>
            </a:extLst>
          </p:cNvPr>
          <p:cNvSpPr txBox="1"/>
          <p:nvPr/>
        </p:nvSpPr>
        <p:spPr>
          <a:xfrm>
            <a:off x="1247191" y="2094354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0" y="2679131"/>
            <a:ext cx="3023118" cy="3712140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A6578E-0F6D-B0FC-537A-258748E0F1E0}"/>
              </a:ext>
            </a:extLst>
          </p:cNvPr>
          <p:cNvSpPr txBox="1"/>
          <p:nvPr/>
        </p:nvSpPr>
        <p:spPr>
          <a:xfrm>
            <a:off x="3848877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5F2704-DD65-DE99-848C-13B8A1EB1416}"/>
              </a:ext>
            </a:extLst>
          </p:cNvPr>
          <p:cNvSpPr txBox="1"/>
          <p:nvPr/>
        </p:nvSpPr>
        <p:spPr>
          <a:xfrm>
            <a:off x="6516048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E2AEEFD-4D3E-4CFB-C1FB-B57A6B47C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2" y="3422571"/>
            <a:ext cx="1865079" cy="1865079"/>
          </a:xfrm>
          <a:prstGeom prst="rect">
            <a:avLst/>
          </a:prstGeom>
        </p:spPr>
      </p:pic>
      <p:pic>
        <p:nvPicPr>
          <p:cNvPr id="13" name="carlos-gustavo_reduzido">
            <a:hlinkClick r:id="" action="ppaction://media"/>
            <a:extLst>
              <a:ext uri="{FF2B5EF4-FFF2-40B4-BE49-F238E27FC236}">
                <a16:creationId xmlns:a16="http://schemas.microsoft.com/office/drawing/2014/main" id="{574DBC22-C298-7C5C-A27A-2805171C5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6375" y="2675286"/>
            <a:ext cx="3023118" cy="371214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5CCC3E-518A-585F-3C13-124859880B23}"/>
              </a:ext>
            </a:extLst>
          </p:cNvPr>
          <p:cNvSpPr txBox="1"/>
          <p:nvPr/>
        </p:nvSpPr>
        <p:spPr>
          <a:xfrm>
            <a:off x="8341567" y="2094355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Resultado: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BF437A-0669-9EFE-F107-94BED3ED2903}"/>
              </a:ext>
            </a:extLst>
          </p:cNvPr>
          <p:cNvSpPr txBox="1"/>
          <p:nvPr/>
        </p:nvSpPr>
        <p:spPr>
          <a:xfrm>
            <a:off x="1247191" y="2094354"/>
            <a:ext cx="205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EF8035-865D-4217-9213-04777989F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996" y="2679131"/>
            <a:ext cx="2784105" cy="3712140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A6578E-0F6D-B0FC-537A-258748E0F1E0}"/>
              </a:ext>
            </a:extLst>
          </p:cNvPr>
          <p:cNvSpPr txBox="1"/>
          <p:nvPr/>
        </p:nvSpPr>
        <p:spPr>
          <a:xfrm>
            <a:off x="3848877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+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5F2704-DD65-DE99-848C-13B8A1EB1416}"/>
              </a:ext>
            </a:extLst>
          </p:cNvPr>
          <p:cNvSpPr txBox="1"/>
          <p:nvPr/>
        </p:nvSpPr>
        <p:spPr>
          <a:xfrm>
            <a:off x="6516048" y="3847280"/>
            <a:ext cx="774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=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E5559F5-771E-CCCA-C315-5E9526131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682" y="3422571"/>
            <a:ext cx="1865079" cy="1865079"/>
          </a:xfrm>
          <a:prstGeom prst="rect">
            <a:avLst/>
          </a:prstGeom>
        </p:spPr>
      </p:pic>
      <p:pic>
        <p:nvPicPr>
          <p:cNvPr id="12" name="samantha-gustavo_reduzido">
            <a:hlinkClick r:id="" action="ppaction://media"/>
            <a:extLst>
              <a:ext uri="{FF2B5EF4-FFF2-40B4-BE49-F238E27FC236}">
                <a16:creationId xmlns:a16="http://schemas.microsoft.com/office/drawing/2014/main" id="{B336AAC1-E112-785C-6B7B-2A46C7D59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6828" y="2675286"/>
            <a:ext cx="2784105" cy="3712141"/>
          </a:xfrm>
          <a:prstGeom prst="rect">
            <a:avLst/>
          </a:prstGeom>
          <a:effectLst>
            <a:outerShdw blurRad="127000" dist="88900" dir="6600000" sx="101000" sy="101000" algn="t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7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Ferramentas de um golpista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E15062-9D50-1684-5EF6-07747685A011}"/>
              </a:ext>
            </a:extLst>
          </p:cNvPr>
          <p:cNvSpPr txBox="1"/>
          <p:nvPr/>
        </p:nvSpPr>
        <p:spPr>
          <a:xfrm>
            <a:off x="149288" y="1996774"/>
            <a:ext cx="11831217" cy="423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Ferramentas demonstrativas de I.A. simples e *</a:t>
            </a:r>
            <a:r>
              <a:rPr lang="pt-BR" sz="3600" b="1" i="1" u="sng" dirty="0">
                <a:solidFill>
                  <a:schemeClr val="accent1">
                    <a:lumMod val="75000"/>
                  </a:schemeClr>
                </a:solidFill>
              </a:rPr>
              <a:t>gratuitas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ChatGPT: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MioCreate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miocreate.com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Synthesia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synthesia.io</a:t>
            </a:r>
            <a:endParaRPr lang="pt-BR" sz="3600" dirty="0"/>
          </a:p>
          <a:p>
            <a:pPr marL="1485900" lvl="2" indent="-571500">
              <a:spcAft>
                <a:spcPts val="18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3600" b="1" u="sng" dirty="0" err="1">
                <a:solidFill>
                  <a:schemeClr val="accent1">
                    <a:lumMod val="75000"/>
                  </a:schemeClr>
                </a:solidFill>
              </a:rPr>
              <a:t>DeepBrain</a:t>
            </a: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3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deepbrain.ia</a:t>
            </a:r>
            <a:endParaRPr lang="pt-BR" sz="3600" b="1" u="sng" dirty="0"/>
          </a:p>
        </p:txBody>
      </p:sp>
    </p:spTree>
    <p:extLst>
      <p:ext uri="{BB962C8B-B14F-4D97-AF65-F5344CB8AC3E}">
        <p14:creationId xmlns:p14="http://schemas.microsoft.com/office/powerpoint/2010/main" val="148127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326571" y="569167"/>
            <a:ext cx="4217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OFICINA: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C88E3B-3571-E50B-8EC2-7EB5ACED7D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49" y="5338954"/>
            <a:ext cx="1586503" cy="13688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14A8BDE-4260-F129-FC5C-A9545EA70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52" y="5370303"/>
            <a:ext cx="2264899" cy="118237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0E9CBC-99BB-8D88-3B80-B9BAF9AD4FF0}"/>
              </a:ext>
            </a:extLst>
          </p:cNvPr>
          <p:cNvSpPr txBox="1"/>
          <p:nvPr/>
        </p:nvSpPr>
        <p:spPr>
          <a:xfrm>
            <a:off x="326571" y="2090517"/>
            <a:ext cx="11642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Prevenção contra golpes e segurança cibernética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F39652-2049-5118-729C-247C9AC3511B}"/>
              </a:ext>
            </a:extLst>
          </p:cNvPr>
          <p:cNvSpPr txBox="1"/>
          <p:nvPr/>
        </p:nvSpPr>
        <p:spPr>
          <a:xfrm>
            <a:off x="274749" y="5613928"/>
            <a:ext cx="1164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 u="sng" dirty="0">
                <a:solidFill>
                  <a:schemeClr val="bg1"/>
                </a:solidFill>
                <a:latin typeface="Century Gothic" panose="020B0502020202020204" pitchFamily="34" charset="0"/>
                <a:ea typeface="MS UI Gothic" panose="020B0600070205080204" pitchFamily="34" charset="-128"/>
              </a:rPr>
              <a:t>Obrigado pela atenção!!</a:t>
            </a:r>
          </a:p>
        </p:txBody>
      </p:sp>
    </p:spTree>
    <p:extLst>
      <p:ext uri="{BB962C8B-B14F-4D97-AF65-F5344CB8AC3E}">
        <p14:creationId xmlns:p14="http://schemas.microsoft.com/office/powerpoint/2010/main" val="376247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" y="0"/>
            <a:ext cx="11974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Oque são golpes e como eles acontecem 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2"/>
            <a:ext cx="12192000" cy="65115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771589-C721-0D50-6AF8-DECB616A4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6362"/>
            <a:ext cx="119742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F27451F-77A1-CCAB-BA25-574C010A1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6" y="1968979"/>
            <a:ext cx="1197428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Definição simples: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Golpes são estratégias usadas para enganar pessoas e obter vantagens, geralmente financeiras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Exemplos comuns: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Phishing</a:t>
            </a: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Mensagens ou e-mails que pedem informações pessoais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Scareware</a:t>
            </a: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Ameaças que tentam assustar, pedindo ações rápidas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Engenharia Social:</a:t>
            </a:r>
            <a:r>
              <a:rPr kumimoji="0" lang="pt-BR" altLang="pt-BR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Manipulação psicológica que explora emoções, como medo ou empatia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Ajudar a identificar essas situações e agir com calma</a:t>
            </a:r>
          </a:p>
        </p:txBody>
      </p:sp>
    </p:spTree>
    <p:extLst>
      <p:ext uri="{BB962C8B-B14F-4D97-AF65-F5344CB8AC3E}">
        <p14:creationId xmlns:p14="http://schemas.microsoft.com/office/powerpoint/2010/main" val="167749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5ED22A-85C2-BD9E-6C02-E93963A4F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6139CA-DDCE-F872-DAD8-8DC450FBBDC2}"/>
              </a:ext>
            </a:extLst>
          </p:cNvPr>
          <p:cNvSpPr txBox="1"/>
          <p:nvPr/>
        </p:nvSpPr>
        <p:spPr>
          <a:xfrm>
            <a:off x="180391" y="51232"/>
            <a:ext cx="11831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Impacto dos golpes: mais que uma perda financeira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ACA62D-5CCD-932F-9E38-361F676847AB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D034E1-67CE-773E-3051-6593F2704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46" y="2145192"/>
            <a:ext cx="1198050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Consequências financeiras</a:t>
            </a: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Perda de dinheiro, contas comprometidas e dados pessoais vazados</a:t>
            </a:r>
            <a:endParaRPr lang="pt-BR" altLang="pt-BR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effectLst/>
              </a:rPr>
              <a:t>Consequências emocionais: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Vergonha, culpa, medo e perda de confiança em situações comuns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Prevenção e apoio: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Saber que é possível se proteger e que não se deve sentir vergonha de ser vítima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291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90299-3F1B-C26D-9F96-A03455D7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1928E7D-22DD-2135-3AFC-20B4C552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1CD445F-B97B-2D41-FECA-AFE9D9D03A89}"/>
              </a:ext>
            </a:extLst>
          </p:cNvPr>
          <p:cNvSpPr txBox="1"/>
          <p:nvPr/>
        </p:nvSpPr>
        <p:spPr>
          <a:xfrm>
            <a:off x="180391" y="51232"/>
            <a:ext cx="11831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Compartilhamento de experiências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006029A-66EF-7A23-AA67-779FB685B863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08040F-04BB-BA95-B805-D62DCFE87BB1}"/>
              </a:ext>
            </a:extLst>
          </p:cNvPr>
          <p:cNvSpPr txBox="1"/>
          <p:nvPr/>
        </p:nvSpPr>
        <p:spPr>
          <a:xfrm>
            <a:off x="180391" y="1929613"/>
            <a:ext cx="101471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Como você descobriu que foi vitima de um golpe? </a:t>
            </a:r>
          </a:p>
          <a:p>
            <a:endParaRPr lang="pt-BR" sz="2800" dirty="0"/>
          </a:p>
          <a:p>
            <a:r>
              <a:rPr lang="pt-BR" sz="2800" dirty="0"/>
              <a:t>• O que chamou sua atenção de imediato e fez você acreditar que aquele momento com o golpista era verdade? </a:t>
            </a:r>
          </a:p>
          <a:p>
            <a:endParaRPr lang="pt-BR" sz="2800" dirty="0"/>
          </a:p>
          <a:p>
            <a:r>
              <a:rPr lang="pt-BR" sz="2800" dirty="0"/>
              <a:t>• Você tomou alguma medida de imediato? </a:t>
            </a:r>
          </a:p>
          <a:p>
            <a:endParaRPr lang="pt-BR" sz="2800" dirty="0"/>
          </a:p>
          <a:p>
            <a:r>
              <a:rPr lang="pt-BR" sz="2800" dirty="0"/>
              <a:t>• Você teve alguma orientação ou suporte após o ocorrido? </a:t>
            </a:r>
          </a:p>
          <a:p>
            <a:endParaRPr lang="pt-BR" sz="2800" dirty="0"/>
          </a:p>
          <a:p>
            <a:r>
              <a:rPr lang="pt-BR" sz="2800" dirty="0"/>
              <a:t>• Que conselho você daria para outra pessoa para não cair em um golpe?</a:t>
            </a:r>
          </a:p>
        </p:txBody>
      </p:sp>
    </p:spTree>
    <p:extLst>
      <p:ext uri="{BB962C8B-B14F-4D97-AF65-F5344CB8AC3E}">
        <p14:creationId xmlns:p14="http://schemas.microsoft.com/office/powerpoint/2010/main" val="152560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400FA-E401-71BF-F9B0-88A9D784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4125A0C-4728-4345-1A57-904F8D28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04987D2-A9FF-EF23-494F-CF5274D53F70}"/>
              </a:ext>
            </a:extLst>
          </p:cNvPr>
          <p:cNvSpPr txBox="1"/>
          <p:nvPr/>
        </p:nvSpPr>
        <p:spPr>
          <a:xfrm>
            <a:off x="82737" y="408754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Tipos de golpes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5A1602E-B543-31A2-0A3D-7A6CE06A1E58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B29897-180F-1488-98A8-468516106C37}"/>
              </a:ext>
            </a:extLst>
          </p:cNvPr>
          <p:cNvSpPr txBox="1"/>
          <p:nvPr/>
        </p:nvSpPr>
        <p:spPr>
          <a:xfrm>
            <a:off x="180391" y="1929613"/>
            <a:ext cx="101471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Empréstimos consignados</a:t>
            </a:r>
          </a:p>
          <a:p>
            <a:endParaRPr lang="pt-BR" sz="2800" dirty="0"/>
          </a:p>
          <a:p>
            <a:r>
              <a:rPr lang="pt-BR" sz="2800" dirty="0"/>
              <a:t>• Pessoas que se se fingem por familiares </a:t>
            </a:r>
          </a:p>
          <a:p>
            <a:endParaRPr lang="pt-BR" sz="2800" dirty="0"/>
          </a:p>
          <a:p>
            <a:r>
              <a:rPr lang="pt-BR" sz="2800" dirty="0"/>
              <a:t>• Sequestros </a:t>
            </a:r>
          </a:p>
          <a:p>
            <a:endParaRPr lang="pt-BR" sz="2800" dirty="0"/>
          </a:p>
          <a:p>
            <a:r>
              <a:rPr lang="pt-BR" sz="2800" dirty="0"/>
              <a:t>• Ajuda no caixa eletrônico </a:t>
            </a:r>
          </a:p>
          <a:p>
            <a:endParaRPr lang="pt-BR" sz="2800" dirty="0"/>
          </a:p>
          <a:p>
            <a:r>
              <a:rPr lang="pt-BR" sz="2800" dirty="0"/>
              <a:t>• Golpes embaraçosos </a:t>
            </a:r>
          </a:p>
          <a:p>
            <a:endParaRPr lang="pt-BR" sz="2800" dirty="0"/>
          </a:p>
          <a:p>
            <a:r>
              <a:rPr lang="pt-BR" sz="2800" dirty="0"/>
              <a:t>• Falso presente de aniversário</a:t>
            </a:r>
          </a:p>
        </p:txBody>
      </p:sp>
    </p:spTree>
    <p:extLst>
      <p:ext uri="{BB962C8B-B14F-4D97-AF65-F5344CB8AC3E}">
        <p14:creationId xmlns:p14="http://schemas.microsoft.com/office/powerpoint/2010/main" val="354801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CBB62-254F-B9BD-6FF5-B765107B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E0B5F2-0375-E74F-23A1-07B0F09A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AB79634-EC75-392F-BE8A-AA4CEE574617}"/>
              </a:ext>
            </a:extLst>
          </p:cNvPr>
          <p:cNvSpPr txBox="1"/>
          <p:nvPr/>
        </p:nvSpPr>
        <p:spPr>
          <a:xfrm>
            <a:off x="82737" y="408754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Dicas de proteção contra golpes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5CDBED2-13B0-F677-2994-42BEDCE0B705}"/>
              </a:ext>
            </a:extLst>
          </p:cNvPr>
          <p:cNvSpPr/>
          <p:nvPr/>
        </p:nvSpPr>
        <p:spPr>
          <a:xfrm>
            <a:off x="0" y="1856792"/>
            <a:ext cx="12192000" cy="5001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812569-6579-2A8F-212A-1216EFA3CB57}"/>
              </a:ext>
            </a:extLst>
          </p:cNvPr>
          <p:cNvSpPr txBox="1"/>
          <p:nvPr/>
        </p:nvSpPr>
        <p:spPr>
          <a:xfrm>
            <a:off x="192288" y="1941350"/>
            <a:ext cx="116121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• Desconfiar de alguns tipos de comunicações </a:t>
            </a:r>
          </a:p>
          <a:p>
            <a:endParaRPr lang="pt-BR" sz="2800" dirty="0"/>
          </a:p>
          <a:p>
            <a:r>
              <a:rPr lang="pt-BR" sz="2800" dirty="0"/>
              <a:t>• Promoções muito vantajosas </a:t>
            </a:r>
          </a:p>
          <a:p>
            <a:endParaRPr lang="pt-BR" sz="2800" dirty="0"/>
          </a:p>
          <a:p>
            <a:r>
              <a:rPr lang="pt-BR" sz="2800" dirty="0"/>
              <a:t>• Desconfiar de contatos </a:t>
            </a:r>
          </a:p>
          <a:p>
            <a:endParaRPr lang="pt-BR" sz="2800" dirty="0"/>
          </a:p>
          <a:p>
            <a:r>
              <a:rPr lang="pt-BR" sz="2800" dirty="0"/>
              <a:t>• Desconfiar de mensagens</a:t>
            </a:r>
          </a:p>
          <a:p>
            <a:endParaRPr lang="pt-BR" sz="2800" dirty="0"/>
          </a:p>
          <a:p>
            <a:r>
              <a:rPr lang="pt-BR" sz="2800" dirty="0"/>
              <a:t>• Transação bancária </a:t>
            </a:r>
          </a:p>
          <a:p>
            <a:endParaRPr lang="pt-BR" sz="2800" dirty="0"/>
          </a:p>
          <a:p>
            <a:r>
              <a:rPr lang="pt-BR" sz="2800" dirty="0"/>
              <a:t>• Dados pessoais</a:t>
            </a:r>
          </a:p>
        </p:txBody>
      </p:sp>
    </p:spTree>
    <p:extLst>
      <p:ext uri="{BB962C8B-B14F-4D97-AF65-F5344CB8AC3E}">
        <p14:creationId xmlns:p14="http://schemas.microsoft.com/office/powerpoint/2010/main" val="2334223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CF0C8-3DDF-C79F-B0F3-7D0A78BA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BB4A4D9-0FED-4EA3-8D1F-2EC4F561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BB5F2E6-CA78-EFB4-F7B9-A10E3A96666E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CBF4848-6D7D-F140-C432-16C0C263C552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E84B68-4785-F908-FC7E-5430782100BF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Evolução através das décadas: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60EE6F-867B-64D7-3C51-8AA96C1C6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32" y="2783087"/>
            <a:ext cx="7741328" cy="366185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12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46205-C241-E00E-BF75-6D068BB54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366D1B-E370-8A4D-E5E7-06AC741FF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925"/>
          <a:stretch/>
        </p:blipFill>
        <p:spPr>
          <a:xfrm>
            <a:off x="0" y="-1"/>
            <a:ext cx="12192000" cy="18567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BCF854C-3A7E-6813-EFD0-0229D58BE059}"/>
              </a:ext>
            </a:extLst>
          </p:cNvPr>
          <p:cNvSpPr txBox="1"/>
          <p:nvPr/>
        </p:nvSpPr>
        <p:spPr>
          <a:xfrm>
            <a:off x="149289" y="466730"/>
            <a:ext cx="118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sociedade na internet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38A4056-6F4B-465F-15D6-18F89C3D3F6D}"/>
              </a:ext>
            </a:extLst>
          </p:cNvPr>
          <p:cNvSpPr/>
          <p:nvPr/>
        </p:nvSpPr>
        <p:spPr>
          <a:xfrm>
            <a:off x="0" y="1852226"/>
            <a:ext cx="12192000" cy="500577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279400" dist="25400">
              <a:schemeClr val="accent1">
                <a:lumMod val="75000"/>
              </a:scheme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A51BD5-2D6A-2F9B-7850-E9840F2B73D5}"/>
              </a:ext>
            </a:extLst>
          </p:cNvPr>
          <p:cNvSpPr txBox="1"/>
          <p:nvPr/>
        </p:nvSpPr>
        <p:spPr>
          <a:xfrm>
            <a:off x="149288" y="1996774"/>
            <a:ext cx="1183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3600" b="1" u="sng" dirty="0">
                <a:solidFill>
                  <a:schemeClr val="accent1">
                    <a:lumMod val="75000"/>
                  </a:schemeClr>
                </a:solidFill>
              </a:rPr>
              <a:t>População e o uso seguro da internet: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ABCC0A-EEE2-4C77-F073-3863C6991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8620" y="2783087"/>
            <a:ext cx="6432552" cy="3661855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B6A8158-111D-EECD-8023-4B4B37895ED5}"/>
              </a:ext>
            </a:extLst>
          </p:cNvPr>
          <p:cNvSpPr txBox="1"/>
          <p:nvPr/>
        </p:nvSpPr>
        <p:spPr>
          <a:xfrm>
            <a:off x="5859262" y="5956917"/>
            <a:ext cx="415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total, foram </a:t>
            </a:r>
            <a:r>
              <a:rPr lang="pt-BR" i="1" dirty="0"/>
              <a:t>46 entrevistados.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6171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589</Words>
  <Application>Microsoft Office PowerPoint</Application>
  <PresentationFormat>Widescreen</PresentationFormat>
  <Paragraphs>117</Paragraphs>
  <Slides>26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Gustavo Vilas Boas</dc:creator>
  <cp:lastModifiedBy>Gustavo Vilas Boas</cp:lastModifiedBy>
  <cp:revision>17</cp:revision>
  <dcterms:created xsi:type="dcterms:W3CDTF">2024-10-24T18:30:43Z</dcterms:created>
  <dcterms:modified xsi:type="dcterms:W3CDTF">2024-11-02T02:19:42Z</dcterms:modified>
</cp:coreProperties>
</file>